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283"/>
    <p:restoredTop sz="94533" autoAdjust="0"/>
  </p:normalViewPr>
  <p:slideViewPr>
    <p:cSldViewPr snapToGrid="0" snapToObjects="1">
      <p:cViewPr varScale="1">
        <p:scale>
          <a:sx n="53" d="100"/>
          <a:sy n="53" d="100"/>
        </p:scale>
        <p:origin x="78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C37F5-6C4F-A34D-98EE-5C3ED4E0E9B3}" type="datetimeFigureOut">
              <a:rPr lang="ru-RU" smtClean="0"/>
              <a:t>31.08.2016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A8000-21D0-964E-9FF8-2C3D6A911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501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8000-21D0-964E-9FF8-2C3D6A91126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859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8000-21D0-964E-9FF8-2C3D6A91126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8000-21D0-964E-9FF8-2C3D6A91126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456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8000-21D0-964E-9FF8-2C3D6A91126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076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8000-21D0-964E-9FF8-2C3D6A91126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282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8/31/2016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385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8/31/2016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330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8/31/2016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8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8/31/2016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009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8/31/2016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2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8/31/2016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262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8/31/2016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495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8/31/2016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39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8/31/2016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90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8/31/2016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822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8/31/2016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403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8/31/2016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36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25" y="885825"/>
            <a:ext cx="11501436" cy="460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83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3759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omic Sans MS" charset="0"/>
                <a:cs typeface="Arial" panose="020B0604020202020204" pitchFamily="34" charset="0"/>
              </a:rPr>
              <a:t>Корпоративный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omic Sans MS" charset="0"/>
                <a:cs typeface="Arial" panose="020B0604020202020204" pitchFamily="34" charset="0"/>
              </a:rPr>
              <a:t>английский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omic Sans MS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932385" y="1513489"/>
            <a:ext cx="2837793" cy="94593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872654" y="1560785"/>
            <a:ext cx="2743200" cy="8513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1" name="Изображение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9151" y="3334405"/>
            <a:ext cx="3947005" cy="334491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32119" y="2437711"/>
            <a:ext cx="293715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Общий</a:t>
            </a:r>
          </a:p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английский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55349" y="2563833"/>
            <a:ext cx="293715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Бизнес</a:t>
            </a:r>
          </a:p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английский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61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71600" y="685800"/>
            <a:ext cx="10263352" cy="205740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</a:rPr>
              <a:t>Обучение на обоих уровнях происходит </a:t>
            </a:r>
            <a:r>
              <a:rPr lang="ru-RU" sz="3200" b="1" i="1" dirty="0" smtClean="0">
                <a:solidFill>
                  <a:srgbClr val="C00000"/>
                </a:solidFill>
              </a:rPr>
              <a:t>в контексте профессиональной деятельности:</a:t>
            </a:r>
            <a:br>
              <a:rPr lang="ru-RU" sz="3200" b="1" i="1" dirty="0" smtClean="0">
                <a:solidFill>
                  <a:srgbClr val="C00000"/>
                </a:solidFill>
              </a:rPr>
            </a:b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5" name="Параллелограмм 4"/>
          <p:cNvSpPr/>
          <p:nvPr/>
        </p:nvSpPr>
        <p:spPr>
          <a:xfrm>
            <a:off x="804040" y="2333296"/>
            <a:ext cx="2916621" cy="1954925"/>
          </a:xfrm>
          <a:prstGeom prst="parallelogram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Презентация фирм,  проектов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Параллелограмм 5"/>
          <p:cNvSpPr/>
          <p:nvPr/>
        </p:nvSpPr>
        <p:spPr>
          <a:xfrm>
            <a:off x="4950372" y="2333297"/>
            <a:ext cx="2869325" cy="1954924"/>
          </a:xfrm>
          <a:prstGeom prst="parallelogram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>
                <a:solidFill>
                  <a:schemeClr val="tx1"/>
                </a:solidFill>
              </a:rPr>
              <a:t>В</a:t>
            </a:r>
            <a:r>
              <a:rPr lang="ru-RU" sz="2400" smtClean="0">
                <a:solidFill>
                  <a:schemeClr val="tx1"/>
                </a:solidFill>
              </a:rPr>
              <a:t>едение </a:t>
            </a:r>
            <a:r>
              <a:rPr lang="ru-RU" sz="2400" dirty="0" smtClean="0">
                <a:solidFill>
                  <a:schemeClr val="tx1"/>
                </a:solidFill>
              </a:rPr>
              <a:t>переговоров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Параллелограмм 6"/>
          <p:cNvSpPr/>
          <p:nvPr/>
        </p:nvSpPr>
        <p:spPr>
          <a:xfrm>
            <a:off x="9049408" y="2333295"/>
            <a:ext cx="2585544" cy="1954925"/>
          </a:xfrm>
          <a:prstGeom prst="parallelogram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Владение навыками деловой переписки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Параллелограмм 7"/>
          <p:cNvSpPr/>
          <p:nvPr/>
        </p:nvSpPr>
        <p:spPr>
          <a:xfrm>
            <a:off x="2459420" y="4698124"/>
            <a:ext cx="2490951" cy="1923393"/>
          </a:xfrm>
          <a:prstGeom prst="parallelogram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Владение навыками делового общения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Параллелограмм 8"/>
          <p:cNvSpPr/>
          <p:nvPr/>
        </p:nvSpPr>
        <p:spPr>
          <a:xfrm>
            <a:off x="6621518" y="4698125"/>
            <a:ext cx="2693932" cy="1923392"/>
          </a:xfrm>
          <a:prstGeom prst="parallelogram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smtClean="0">
                <a:solidFill>
                  <a:schemeClr val="tx1"/>
                </a:solidFill>
              </a:rPr>
              <a:t>Изучение бизнес литературы </a:t>
            </a:r>
            <a:endParaRPr lang="ru-RU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83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441433"/>
            <a:ext cx="10515600" cy="877104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Общий английский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38200" y="1318537"/>
            <a:ext cx="10515600" cy="4858426"/>
          </a:xfrm>
        </p:spPr>
        <p:txBody>
          <a:bodyPr/>
          <a:lstStyle/>
          <a:p>
            <a:pPr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</a:rPr>
              <a:t>изучение </a:t>
            </a:r>
            <a:r>
              <a:rPr lang="ru-RU" dirty="0">
                <a:solidFill>
                  <a:srgbClr val="002060"/>
                </a:solidFill>
              </a:rPr>
              <a:t>основ английского </a:t>
            </a:r>
            <a:r>
              <a:rPr lang="ru-RU" dirty="0" smtClean="0">
                <a:solidFill>
                  <a:srgbClr val="002060"/>
                </a:solidFill>
              </a:rPr>
              <a:t>языка</a:t>
            </a: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- </a:t>
            </a:r>
            <a:r>
              <a:rPr lang="ru-RU" dirty="0">
                <a:solidFill>
                  <a:srgbClr val="002060"/>
                </a:solidFill>
              </a:rPr>
              <a:t>п</a:t>
            </a:r>
            <a:r>
              <a:rPr lang="ru-RU" dirty="0" smtClean="0">
                <a:solidFill>
                  <a:srgbClr val="002060"/>
                </a:solidFill>
              </a:rPr>
              <a:t>реодоление языкового барьера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- </a:t>
            </a:r>
            <a:r>
              <a:rPr lang="ru-RU" dirty="0" smtClean="0">
                <a:solidFill>
                  <a:srgbClr val="002060"/>
                </a:solidFill>
              </a:rPr>
              <a:t>умение </a:t>
            </a:r>
            <a:r>
              <a:rPr lang="ru-RU" dirty="0">
                <a:solidFill>
                  <a:srgbClr val="002060"/>
                </a:solidFill>
              </a:rPr>
              <a:t>вступить в контакт с носителем английского языка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- умение </a:t>
            </a:r>
            <a:r>
              <a:rPr lang="ru-RU" dirty="0">
                <a:solidFill>
                  <a:srgbClr val="002060"/>
                </a:solidFill>
              </a:rPr>
              <a:t>рассказать о себе и представить организацию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- владение </a:t>
            </a:r>
            <a:r>
              <a:rPr lang="ru-RU" dirty="0">
                <a:solidFill>
                  <a:srgbClr val="002060"/>
                </a:solidFill>
              </a:rPr>
              <a:t>общей деловой лексикой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0125" y="2967804"/>
            <a:ext cx="2146738" cy="2862318"/>
          </a:xfrm>
          <a:prstGeom prst="rect">
            <a:avLst/>
          </a:prstGeom>
        </p:spPr>
      </p:pic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559" y="4112987"/>
            <a:ext cx="3121152" cy="2240280"/>
          </a:xfrm>
          <a:prstGeom prst="rect">
            <a:avLst/>
          </a:prstGeom>
        </p:spPr>
      </p:pic>
      <p:pic>
        <p:nvPicPr>
          <p:cNvPr id="7" name="Изображение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435" y="3747750"/>
            <a:ext cx="2084935" cy="294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56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20717"/>
            <a:ext cx="10515600" cy="1198181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Бизнес английский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18898"/>
            <a:ext cx="10515600" cy="52026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- свободное </a:t>
            </a:r>
            <a:r>
              <a:rPr lang="ru-RU" dirty="0">
                <a:solidFill>
                  <a:srgbClr val="002060"/>
                </a:solidFill>
              </a:rPr>
              <a:t>общение в профессиональной </a:t>
            </a:r>
            <a:r>
              <a:rPr lang="ru-RU" dirty="0" smtClean="0">
                <a:solidFill>
                  <a:srgbClr val="002060"/>
                </a:solidFill>
              </a:rPr>
              <a:t>среде;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- обучение </a:t>
            </a:r>
            <a:r>
              <a:rPr lang="ru-RU" dirty="0">
                <a:solidFill>
                  <a:srgbClr val="002060"/>
                </a:solidFill>
              </a:rPr>
              <a:t>на основе ролевых </a:t>
            </a:r>
            <a:r>
              <a:rPr lang="ru-RU" dirty="0" smtClean="0">
                <a:solidFill>
                  <a:srgbClr val="002060"/>
                </a:solidFill>
              </a:rPr>
              <a:t>игр </a:t>
            </a:r>
            <a:r>
              <a:rPr lang="ru-RU" dirty="0">
                <a:solidFill>
                  <a:srgbClr val="002060"/>
                </a:solidFill>
              </a:rPr>
              <a:t>и дискуссий на интересующие обучающихся </a:t>
            </a:r>
            <a:r>
              <a:rPr lang="ru-RU" dirty="0" smtClean="0">
                <a:solidFill>
                  <a:srgbClr val="002060"/>
                </a:solidFill>
              </a:rPr>
              <a:t>темы;</a:t>
            </a:r>
            <a:endParaRPr lang="ru-RU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</a:rPr>
              <a:t>изучение </a:t>
            </a:r>
            <a:r>
              <a:rPr lang="ru-RU" dirty="0">
                <a:solidFill>
                  <a:srgbClr val="002060"/>
                </a:solidFill>
              </a:rPr>
              <a:t>специализированной лексики;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-  </a:t>
            </a:r>
            <a:r>
              <a:rPr lang="ru-RU" dirty="0">
                <a:solidFill>
                  <a:srgbClr val="002060"/>
                </a:solidFill>
              </a:rPr>
              <a:t>умение вести деловую переписку и деловые переговоры;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- умение </a:t>
            </a:r>
            <a:r>
              <a:rPr lang="ru-RU" dirty="0">
                <a:solidFill>
                  <a:srgbClr val="002060"/>
                </a:solidFill>
              </a:rPr>
              <a:t>составлять коммерческие предложения, отчеты, оформлять документы;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- владение </a:t>
            </a:r>
            <a:r>
              <a:rPr lang="ru-RU" dirty="0">
                <a:solidFill>
                  <a:srgbClr val="002060"/>
                </a:solidFill>
              </a:rPr>
              <a:t>правилами проведения конференций, деловых встреч.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- изучение </a:t>
            </a:r>
            <a:r>
              <a:rPr lang="ru-RU" dirty="0">
                <a:solidFill>
                  <a:srgbClr val="002060"/>
                </a:solidFill>
              </a:rPr>
              <a:t>деловых навыков при помощи подхода " узнай и используй"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- случаи </a:t>
            </a:r>
            <a:r>
              <a:rPr lang="ru-RU" dirty="0">
                <a:solidFill>
                  <a:srgbClr val="002060"/>
                </a:solidFill>
              </a:rPr>
              <a:t>из реальной деловой практики позволяют взглянуть на работу реальных глобальных корпораций изнутри и использовать этот опыт в профессиональной деятельности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7172" y="0"/>
            <a:ext cx="2364828" cy="2364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1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4874130" cy="3806510"/>
          </a:xfrm>
          <a:prstGeom prst="rect">
            <a:avLst/>
          </a:prstGeom>
        </p:spPr>
      </p:pic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5065" y="2852108"/>
            <a:ext cx="6096000" cy="3429000"/>
          </a:xfrm>
        </p:spPr>
      </p:pic>
    </p:spTree>
    <p:extLst>
      <p:ext uri="{BB962C8B-B14F-4D97-AF65-F5344CB8AC3E}">
        <p14:creationId xmlns:p14="http://schemas.microsoft.com/office/powerpoint/2010/main" val="29775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Помимо этого: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55834"/>
            <a:ext cx="10515600" cy="482112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- знакомство </a:t>
            </a:r>
            <a:r>
              <a:rPr lang="ru-RU" dirty="0">
                <a:solidFill>
                  <a:srgbClr val="002060"/>
                </a:solidFill>
              </a:rPr>
              <a:t>с культурными особенностями и стилем жизни жителей англоязычных стран помогает вести международные переговоры на </a:t>
            </a:r>
            <a:r>
              <a:rPr lang="ru-RU" dirty="0" smtClean="0">
                <a:solidFill>
                  <a:srgbClr val="002060"/>
                </a:solidFill>
              </a:rPr>
              <a:t>качественно </a:t>
            </a:r>
            <a:r>
              <a:rPr lang="ru-RU" dirty="0">
                <a:solidFill>
                  <a:srgbClr val="002060"/>
                </a:solidFill>
              </a:rPr>
              <a:t>новом уровне;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</a:rPr>
              <a:t>так </a:t>
            </a:r>
            <a:r>
              <a:rPr lang="ru-RU" dirty="0">
                <a:solidFill>
                  <a:srgbClr val="002060"/>
                </a:solidFill>
              </a:rPr>
              <a:t>же этому способствует преодоление языкового барьера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</a:rPr>
              <a:t>повышение </a:t>
            </a:r>
            <a:r>
              <a:rPr lang="ru-RU" dirty="0">
                <a:solidFill>
                  <a:srgbClr val="002060"/>
                </a:solidFill>
              </a:rPr>
              <a:t>общего уровня знаний;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3531" y="3405352"/>
            <a:ext cx="4328248" cy="3015346"/>
          </a:xfrm>
          <a:prstGeom prst="rect">
            <a:avLst/>
          </a:prstGeom>
        </p:spPr>
      </p:pic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475" y="3955420"/>
            <a:ext cx="3165956" cy="2374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29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599089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99090"/>
            <a:ext cx="10515600" cy="55778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Корпоративное обучение английскому языку откроет Вам новые возможности и горизонты!</a:t>
            </a:r>
            <a:endParaRPr lang="ru-RU" sz="4400" b="1" dirty="0">
              <a:solidFill>
                <a:srgbClr val="002060"/>
              </a:solidFill>
            </a:endParaRPr>
          </a:p>
        </p:txBody>
      </p:sp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972" y="2715903"/>
            <a:ext cx="3454400" cy="2856523"/>
          </a:xfrm>
          <a:prstGeom prst="rect">
            <a:avLst/>
          </a:prstGeom>
        </p:spPr>
      </p:pic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609" y="2715903"/>
            <a:ext cx="3653659" cy="2740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10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0903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36028"/>
            <a:ext cx="10515600" cy="564093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000" b="1" i="1" dirty="0" smtClean="0">
                <a:solidFill>
                  <a:srgbClr val="002060"/>
                </a:solidFill>
              </a:rPr>
              <a:t>Приглашаем Вас к сотрудничеству</a:t>
            </a:r>
            <a:endParaRPr lang="en-US" sz="4000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4000" b="1" i="1" dirty="0" smtClean="0">
                <a:solidFill>
                  <a:srgbClr val="002060"/>
                </a:solidFill>
              </a:rPr>
              <a:t>с языковой школой  </a:t>
            </a:r>
            <a:endParaRPr lang="en-US" sz="4000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n-US" sz="40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n-US" sz="4000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n-US" sz="40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2400" b="1" i="1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2400" b="1" i="1" dirty="0" smtClean="0">
                <a:solidFill>
                  <a:srgbClr val="002060"/>
                </a:solidFill>
              </a:rPr>
              <a:t>Ул. Ленина 77 Б (офис 206А)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400" b="1" i="1" dirty="0" smtClean="0">
                <a:solidFill>
                  <a:srgbClr val="002060"/>
                </a:solidFill>
              </a:rPr>
              <a:t>Тел.: </a:t>
            </a:r>
            <a:r>
              <a:rPr lang="ru-RU" sz="2400" b="1" i="1" dirty="0" smtClean="0">
                <a:solidFill>
                  <a:srgbClr val="FF0000"/>
                </a:solidFill>
              </a:rPr>
              <a:t>36-00-46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smtClean="0">
                <a:solidFill>
                  <a:srgbClr val="002060"/>
                </a:solidFill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info.esperanto@mail.ru</a:t>
            </a:r>
            <a:endParaRPr lang="en-US" sz="2400" b="1" i="1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2400" b="1" i="1" dirty="0" err="1" smtClean="0">
                <a:solidFill>
                  <a:srgbClr val="FF0000"/>
                </a:solidFill>
              </a:rPr>
              <a:t>www.esperanto-school.ru</a:t>
            </a:r>
            <a:endParaRPr lang="en-US" sz="2400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2400" b="1" i="1" dirty="0">
              <a:solidFill>
                <a:srgbClr val="FF0000"/>
              </a:solidFill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7158" y="1620976"/>
            <a:ext cx="5537683" cy="2215073"/>
          </a:xfrm>
          <a:prstGeom prst="rect">
            <a:avLst/>
          </a:prstGeom>
        </p:spPr>
      </p:pic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121" y="3836049"/>
            <a:ext cx="388620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18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Words>228</Words>
  <Application>Microsoft Office PowerPoint</Application>
  <PresentationFormat>Широкоэкранный</PresentationFormat>
  <Paragraphs>47</Paragraphs>
  <Slides>9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Тема Office</vt:lpstr>
      <vt:lpstr>Презентация PowerPoint</vt:lpstr>
      <vt:lpstr>Корпоративный английский</vt:lpstr>
      <vt:lpstr>Обучение на обоих уровнях происходит в контексте профессиональной деятельности: </vt:lpstr>
      <vt:lpstr>Общий английский</vt:lpstr>
      <vt:lpstr>Бизнес английский</vt:lpstr>
      <vt:lpstr> </vt:lpstr>
      <vt:lpstr>Помимо этого: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Vasiliy Shchepetov</cp:lastModifiedBy>
  <cp:revision>10</cp:revision>
  <dcterms:created xsi:type="dcterms:W3CDTF">2016-08-10T19:32:29Z</dcterms:created>
  <dcterms:modified xsi:type="dcterms:W3CDTF">2016-08-30T21:03:09Z</dcterms:modified>
</cp:coreProperties>
</file>